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72" r:id="rId4"/>
    <p:sldId id="257" r:id="rId5"/>
    <p:sldId id="259" r:id="rId6"/>
    <p:sldId id="260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71" r:id="rId15"/>
    <p:sldId id="270" r:id="rId16"/>
    <p:sldId id="273" r:id="rId1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69444" autoAdjust="0"/>
  </p:normalViewPr>
  <p:slideViewPr>
    <p:cSldViewPr>
      <p:cViewPr varScale="1">
        <p:scale>
          <a:sx n="50" d="100"/>
          <a:sy n="50" d="100"/>
        </p:scale>
        <p:origin x="195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3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3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FC4F5-5B01-4560-89D4-279EC5BE23FE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471"/>
            <a:ext cx="3037840" cy="4643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30471"/>
            <a:ext cx="3037840" cy="4643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60B59-CBB5-4193-84FF-6A901B384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62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60D20-A286-445A-8D0E-B6C9064950E0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347E8-4C94-4524-B6A1-5625C6192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7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1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7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51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93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2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86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8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00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4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0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09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	</a:t>
            </a:r>
          </a:p>
          <a:p>
            <a:r>
              <a:rPr lang="en-US" baseline="0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3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2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7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34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8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6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56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3138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61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2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40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91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3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09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3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3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0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71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65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74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1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62A3ABD-3705-4FD6-8EAD-A151FF43BD72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56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3.png"/><Relationship Id="rId5" Type="http://schemas.openxmlformats.org/officeDocument/2006/relationships/hyperlink" Target="https://tcert.alsde.edu/Portal/Public/Pages/SearchCerts.aspx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17.png"/><Relationship Id="rId5" Type="http://schemas.openxmlformats.org/officeDocument/2006/relationships/hyperlink" Target="https://forms.gle/HJmkYNhrZMC4s3ZUA" TargetMode="Externa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3905250"/>
          </a:xfrm>
        </p:spPr>
        <p:txBody>
          <a:bodyPr/>
          <a:lstStyle/>
          <a:p>
            <a:r>
              <a:rPr lang="en-US" sz="6000" dirty="0"/>
              <a:t>Welcome to the </a:t>
            </a:r>
            <a:br>
              <a:rPr lang="en-US" sz="6000" dirty="0"/>
            </a:br>
            <a:r>
              <a:rPr lang="en-US" sz="6000" dirty="0"/>
              <a:t>Annual Meeting of Title I Parents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E606AED-3A1D-4B0F-A5CB-09782A9842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453">
        <p:random/>
      </p:transition>
    </mc:Choice>
    <mc:Fallback xmlns="">
      <p:transition spd="slow" advClick="0" advTm="34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143000"/>
          </a:xfrm>
        </p:spPr>
        <p:txBody>
          <a:bodyPr/>
          <a:lstStyle/>
          <a:p>
            <a:r>
              <a:rPr lang="en-US" sz="2800" dirty="0"/>
              <a:t>What’s included in the school’s Parent and Family Engagement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001000" cy="39624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This plan addresses how the school will implement the parent and family engagement requirements of Every Child Succeeds Act of 2015. </a:t>
            </a:r>
          </a:p>
          <a:p>
            <a:r>
              <a:rPr lang="en-US" sz="2200" i="1" dirty="0"/>
              <a:t>  </a:t>
            </a:r>
            <a:r>
              <a:rPr lang="en-US" sz="2200" dirty="0"/>
              <a:t>Components include…</a:t>
            </a:r>
          </a:p>
          <a:p>
            <a:pPr lvl="1"/>
            <a:r>
              <a:rPr lang="en-US" sz="1800" dirty="0"/>
              <a:t>How parents can be involved in decision-making and activities </a:t>
            </a:r>
          </a:p>
          <a:p>
            <a:pPr lvl="1"/>
            <a:r>
              <a:rPr lang="en-US" sz="1800" dirty="0"/>
              <a:t>How parental and family engagement funds are being used</a:t>
            </a:r>
          </a:p>
          <a:p>
            <a:pPr lvl="1"/>
            <a:r>
              <a:rPr lang="en-US" sz="1800" dirty="0"/>
              <a:t>How information and training will be provided to parents</a:t>
            </a:r>
          </a:p>
          <a:p>
            <a:pPr lvl="1"/>
            <a:r>
              <a:rPr lang="en-US" sz="1800" dirty="0"/>
              <a:t>How the school will build capacity in parents and staff for strong parental and family engagement through “evidence based” strategies</a:t>
            </a:r>
          </a:p>
          <a:p>
            <a:pPr lvl="1">
              <a:buNone/>
            </a:pPr>
            <a:endParaRPr lang="en-US" sz="500" dirty="0"/>
          </a:p>
          <a:p>
            <a:r>
              <a:rPr lang="en-US" sz="1800" dirty="0"/>
              <a:t>You, as Title I parents, have the right to be involved in the development of your school’s Parent and Family Engagement  Plan.</a:t>
            </a:r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530ADEE-7DF3-4FBC-9B54-C44CC6F1BB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2427">
        <p:random/>
      </p:transition>
    </mc:Choice>
    <mc:Fallback xmlns="">
      <p:transition spd="slow" advClick="0" advTm="4242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5943600" cy="1143000"/>
          </a:xfrm>
        </p:spPr>
        <p:txBody>
          <a:bodyPr/>
          <a:lstStyle/>
          <a:p>
            <a:r>
              <a:rPr lang="en-US" sz="2800" dirty="0"/>
              <a:t>What is the School-Parent Compact?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1"/>
            <a:ext cx="8001000" cy="3962400"/>
          </a:xfrm>
        </p:spPr>
        <p:txBody>
          <a:bodyPr/>
          <a:lstStyle/>
          <a:p>
            <a:r>
              <a:rPr lang="en-US" sz="2200" dirty="0"/>
              <a:t>The compact is a commitment from the school, the parent, and the student to share in the responsibility for improved academic achievement.</a:t>
            </a:r>
          </a:p>
          <a:p>
            <a:pPr>
              <a:buNone/>
            </a:pPr>
            <a:endParaRPr lang="en-US" sz="500" dirty="0"/>
          </a:p>
          <a:p>
            <a:r>
              <a:rPr lang="en-US" sz="2200" dirty="0"/>
              <a:t>You, as Title I Parents, have the right to be involved in the development of the School-Parent Compact.</a:t>
            </a:r>
          </a:p>
          <a:p>
            <a:r>
              <a:rPr lang="en-US" sz="2200" dirty="0"/>
              <a:t>Home and school must maintain regular, meaningful communication, and in a language family members can understand. </a:t>
            </a:r>
          </a:p>
          <a:p>
            <a:pPr>
              <a:buNone/>
            </a:pPr>
            <a:endParaRPr lang="en-US" sz="500" dirty="0"/>
          </a:p>
          <a:p>
            <a:r>
              <a:rPr lang="en-US" sz="2200" dirty="0"/>
              <a:t>Distribution of the Compact.</a:t>
            </a:r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25B0E7A6-DFAC-496B-A9F2-6754CEC42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3457">
        <p:random/>
      </p:transition>
    </mc:Choice>
    <mc:Fallback xmlns="">
      <p:transition spd="slow" advClick="0" advTm="3345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143000"/>
          </a:xfrm>
        </p:spPr>
        <p:txBody>
          <a:bodyPr/>
          <a:lstStyle/>
          <a:p>
            <a:r>
              <a:rPr lang="en-US" sz="2800" dirty="0"/>
              <a:t>How do I request the qualifications of my child’s teachers?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001000" cy="2895599"/>
          </a:xfrm>
        </p:spPr>
        <p:txBody>
          <a:bodyPr/>
          <a:lstStyle/>
          <a:p>
            <a:r>
              <a:rPr lang="en-US" sz="2200" dirty="0"/>
              <a:t>You, as Title I Parents, have the right to request the qualifications of your child’s teachers</a:t>
            </a:r>
          </a:p>
          <a:p>
            <a:pPr>
              <a:buNone/>
            </a:pPr>
            <a:endParaRPr lang="en-US" sz="500" dirty="0"/>
          </a:p>
          <a:p>
            <a:r>
              <a:rPr lang="en-US" sz="2200" dirty="0"/>
              <a:t>You may check the following website for teacher qualifications:  </a:t>
            </a:r>
            <a:r>
              <a:rPr lang="en-US" u="sng" dirty="0">
                <a:hlinkClick r:id="rId5"/>
              </a:rPr>
              <a:t>https://tcert.alsde.edu/Portal/Public/Pages/SearchCerts.aspx</a:t>
            </a:r>
            <a:endParaRPr lang="en-US" dirty="0"/>
          </a:p>
          <a:p>
            <a:endParaRPr lang="en-US" sz="2200" dirty="0"/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A380F49-F9D9-4795-8A48-707DC01EA8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6066">
        <p:random/>
      </p:transition>
    </mc:Choice>
    <mc:Fallback xmlns="">
      <p:transition spd="slow" advClick="0" advTm="1606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143000"/>
          </a:xfrm>
        </p:spPr>
        <p:txBody>
          <a:bodyPr/>
          <a:lstStyle/>
          <a:p>
            <a:r>
              <a:rPr lang="en-US" sz="2800" dirty="0"/>
              <a:t>How is the evaluation of the </a:t>
            </a:r>
            <a:br>
              <a:rPr lang="en-US" sz="2800" dirty="0"/>
            </a:br>
            <a:r>
              <a:rPr lang="en-US" sz="2800" dirty="0"/>
              <a:t>LEA Parent and Family Engagement Policy Conducted?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81200"/>
            <a:ext cx="71628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Evaluation Requirements</a:t>
            </a:r>
          </a:p>
          <a:p>
            <a:r>
              <a:rPr lang="en-US" sz="1800" dirty="0"/>
              <a:t>LEAs and schools must actively outreach to all parents and families reaching beyond barriers of culture, language, disabilities, and poverty.</a:t>
            </a:r>
          </a:p>
          <a:p>
            <a:pPr lvl="1"/>
            <a:r>
              <a:rPr lang="en-US" sz="1800" dirty="0"/>
              <a:t>Conduct annually</a:t>
            </a:r>
          </a:p>
          <a:p>
            <a:pPr lvl="1"/>
            <a:r>
              <a:rPr lang="en-US" sz="1800" dirty="0"/>
              <a:t>Conduct with Title I parents</a:t>
            </a:r>
          </a:p>
          <a:p>
            <a:pPr lvl="1"/>
            <a:r>
              <a:rPr lang="en-US" sz="1800" dirty="0"/>
              <a:t>Analyze Content and Effectiveness of the current plan</a:t>
            </a:r>
          </a:p>
          <a:p>
            <a:pPr lvl="1"/>
            <a:r>
              <a:rPr lang="en-US" sz="1800" dirty="0"/>
              <a:t>Identify Barriers to parental and family engagement</a:t>
            </a:r>
          </a:p>
          <a:p>
            <a:pPr lvl="1"/>
            <a:r>
              <a:rPr lang="en-US" sz="1800" dirty="0"/>
              <a:t>Data/Input may include…</a:t>
            </a:r>
          </a:p>
          <a:p>
            <a:pPr lvl="2"/>
            <a:r>
              <a:rPr lang="en-US" sz="1600" dirty="0"/>
              <a:t>Parent Survey (Required)</a:t>
            </a:r>
          </a:p>
          <a:p>
            <a:pPr lvl="2"/>
            <a:r>
              <a:rPr lang="en-US" sz="1600" dirty="0"/>
              <a:t>Focus Groups</a:t>
            </a:r>
          </a:p>
          <a:p>
            <a:pPr lvl="2"/>
            <a:r>
              <a:rPr lang="en-US" sz="1600" dirty="0"/>
              <a:t>Parent Advisory Committees</a:t>
            </a:r>
          </a:p>
          <a:p>
            <a:r>
              <a:rPr lang="en-US" dirty="0"/>
              <a:t>Process and Timeline	</a:t>
            </a:r>
            <a:endParaRPr lang="en-US" sz="500" dirty="0"/>
          </a:p>
          <a:p>
            <a:pPr lvl="1">
              <a:buNone/>
            </a:pPr>
            <a:endParaRPr lang="en-US" sz="500" dirty="0"/>
          </a:p>
          <a:p>
            <a:r>
              <a:rPr lang="en-US" sz="2200" dirty="0"/>
              <a:t>How the evaluation informs next year’s plan</a:t>
            </a:r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DD48940-38F7-4C58-9B27-31F2CBC3B1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4989">
        <p:random/>
      </p:transition>
    </mc:Choice>
    <mc:Fallback xmlns="">
      <p:transition spd="slow" advClick="0" advTm="4498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5791200" cy="1143000"/>
          </a:xfrm>
        </p:spPr>
        <p:txBody>
          <a:bodyPr/>
          <a:lstStyle/>
          <a:p>
            <a:r>
              <a:rPr lang="en-US" sz="3200" dirty="0"/>
              <a:t>Who are the parent leaders at my school?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124200"/>
          </a:xfrm>
        </p:spPr>
        <p:txBody>
          <a:bodyPr/>
          <a:lstStyle/>
          <a:p>
            <a:pPr>
              <a:buNone/>
            </a:pPr>
            <a:r>
              <a:rPr lang="en-US" sz="2000" dirty="0"/>
              <a:t>           </a:t>
            </a:r>
            <a:r>
              <a:rPr lang="en-US" sz="2000" b="1" dirty="0"/>
              <a:t>Name		                Phone		        e-mail address</a:t>
            </a:r>
          </a:p>
          <a:p>
            <a:r>
              <a:rPr lang="en-US" sz="2000" dirty="0"/>
              <a:t>Ruthann Hendon	    334-740-0698        rhendon@fpcsk12.com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C84FA6E-49AE-43CB-B8C1-EA00B53B40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8062">
        <p:random/>
      </p:transition>
    </mc:Choice>
    <mc:Fallback xmlns="">
      <p:transition spd="slow" advClick="0" advTm="180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038600"/>
          </a:xfrm>
        </p:spPr>
        <p:txBody>
          <a:bodyPr/>
          <a:lstStyle/>
          <a:p>
            <a:pPr>
              <a:buNone/>
            </a:pPr>
            <a:endParaRPr lang="en-US" sz="2000" dirty="0"/>
          </a:p>
          <a:p>
            <a:pPr algn="ctr">
              <a:buNone/>
            </a:pPr>
            <a:r>
              <a:rPr lang="en-US" sz="4800" b="1" dirty="0"/>
              <a:t>Questions and/or more Information Needed?</a:t>
            </a:r>
          </a:p>
          <a:p>
            <a:pPr algn="ctr">
              <a:buNone/>
            </a:pPr>
            <a:endParaRPr lang="en-US" sz="4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Paula Muskett (256-845-0915) or email at pmuskett@fpcsk12.com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29D765E3-7AB0-4422-A3B9-6C3FC3DFB4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376">
        <p:random/>
      </p:transition>
    </mc:Choice>
    <mc:Fallback xmlns="">
      <p:transition spd="slow" advClick="0" advTm="1237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E1C16-28D4-4033-B61C-123B786E5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link below to fill out the acknowledgement form.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FD007-82DD-4719-ABF2-9F05422BC4D9}"/>
              </a:ext>
            </a:extLst>
          </p:cNvPr>
          <p:cNvSpPr txBox="1"/>
          <p:nvPr/>
        </p:nvSpPr>
        <p:spPr>
          <a:xfrm>
            <a:off x="914400" y="3390900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5"/>
              </a:rPr>
              <a:t>https://forms.gle/HJmkYNhrZMC4s3ZUA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5B62E84-B231-48EB-80D6-A30EC6A031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7"/>
    </mc:Choice>
    <mc:Fallback xmlns="">
      <p:transition spd="slow" advTm="11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4343400" cy="1143000"/>
          </a:xfrm>
          <a:ln>
            <a:noFill/>
          </a:ln>
        </p:spPr>
        <p:txBody>
          <a:bodyPr/>
          <a:lstStyle/>
          <a:p>
            <a:r>
              <a:rPr lang="en-US" dirty="0"/>
              <a:t>Why are we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924800" cy="3124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i="1" dirty="0"/>
              <a:t>Every Student Succeeds ACT of 2015 </a:t>
            </a:r>
            <a:r>
              <a:rPr lang="en-US" dirty="0"/>
              <a:t>requires that each Title I School hold an Annual Meeting of Title I parents for the purpose of…</a:t>
            </a:r>
          </a:p>
          <a:p>
            <a:pPr>
              <a:buNone/>
            </a:pPr>
            <a:endParaRPr lang="en-US" sz="1200" dirty="0"/>
          </a:p>
          <a:p>
            <a:pPr lvl="1"/>
            <a:r>
              <a:rPr lang="en-US" sz="2400" dirty="0"/>
              <a:t>Informing you of your school’s participation in Title I</a:t>
            </a:r>
          </a:p>
          <a:p>
            <a:pPr lvl="1"/>
            <a:r>
              <a:rPr lang="en-US" sz="2400" dirty="0"/>
              <a:t>Explaining the requirements of Title I</a:t>
            </a:r>
          </a:p>
          <a:p>
            <a:pPr lvl="1"/>
            <a:r>
              <a:rPr lang="en-US" sz="2400" dirty="0"/>
              <a:t>Explaining your rights as parents to be involved</a:t>
            </a:r>
          </a:p>
          <a:p>
            <a:pPr lvl="1">
              <a:buNone/>
            </a:pPr>
            <a:endParaRPr lang="en-US" sz="1800" dirty="0"/>
          </a:p>
          <a:p>
            <a:pPr>
              <a:buNone/>
            </a:pPr>
            <a:r>
              <a:rPr lang="en-US" sz="2200" dirty="0"/>
              <a:t>		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DAA3EB0-CA7D-4A74-B362-B5512359DF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206">
        <p:random/>
      </p:transition>
    </mc:Choice>
    <mc:Fallback xmlns="">
      <p:transition spd="slow" advClick="0" advTm="232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5562600" cy="1143000"/>
          </a:xfrm>
        </p:spPr>
        <p:txBody>
          <a:bodyPr/>
          <a:lstStyle/>
          <a:p>
            <a:r>
              <a:rPr lang="en-US" sz="3400" dirty="0"/>
              <a:t>What you will learn…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57" y="1676400"/>
            <a:ext cx="8001000" cy="3657600"/>
          </a:xfrm>
        </p:spPr>
        <p:txBody>
          <a:bodyPr/>
          <a:lstStyle/>
          <a:p>
            <a:r>
              <a:rPr lang="en-US" sz="2000" dirty="0"/>
              <a:t>What does it mean to be a Title I school?</a:t>
            </a:r>
          </a:p>
          <a:p>
            <a:r>
              <a:rPr lang="en-US" sz="2000" dirty="0"/>
              <a:t>What is the1% Set-Aside for parent and family engagement</a:t>
            </a:r>
          </a:p>
          <a:p>
            <a:r>
              <a:rPr lang="en-US" sz="2000" dirty="0"/>
              <a:t>What is the LEA Title I Consolidated Plan?</a:t>
            </a:r>
          </a:p>
          <a:p>
            <a:r>
              <a:rPr lang="en-US" sz="2000" dirty="0"/>
              <a:t>What is the LEA Parental and Family Engagement  Policy?</a:t>
            </a:r>
          </a:p>
          <a:p>
            <a:r>
              <a:rPr lang="en-US" sz="2000" dirty="0"/>
              <a:t>What is a CIP?</a:t>
            </a:r>
          </a:p>
          <a:p>
            <a:r>
              <a:rPr lang="en-US" sz="2000" dirty="0"/>
              <a:t>What is the School-Parent Compact?</a:t>
            </a:r>
          </a:p>
          <a:p>
            <a:r>
              <a:rPr lang="en-US" sz="2000" dirty="0"/>
              <a:t>How do I request the qualifications of my child’s teacher(s)?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50E234D6-2DF3-4BDC-87C4-91C0D24B0E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717">
        <p:random/>
      </p:transition>
    </mc:Choice>
    <mc:Fallback xmlns="">
      <p:transition spd="slow" advClick="0" advTm="24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5638800" cy="1143000"/>
          </a:xfrm>
        </p:spPr>
        <p:txBody>
          <a:bodyPr/>
          <a:lstStyle/>
          <a:p>
            <a:r>
              <a:rPr lang="en-US" sz="3400" dirty="0"/>
              <a:t>What you will learn…</a:t>
            </a:r>
            <a:br>
              <a:rPr lang="en-US" sz="3400" dirty="0"/>
            </a:br>
            <a:r>
              <a:rPr lang="en-US" sz="2400" i="1" dirty="0"/>
              <a:t>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924800" cy="4038601"/>
          </a:xfrm>
          <a:ln>
            <a:noFill/>
          </a:ln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sz="500" dirty="0"/>
          </a:p>
          <a:p>
            <a:pPr>
              <a:buNone/>
            </a:pPr>
            <a:endParaRPr lang="en-US" sz="500" dirty="0"/>
          </a:p>
          <a:p>
            <a:pPr>
              <a:buNone/>
            </a:pPr>
            <a:endParaRPr lang="en-US" sz="500" dirty="0"/>
          </a:p>
          <a:p>
            <a:pPr>
              <a:buNone/>
            </a:pPr>
            <a:endParaRPr lang="en-US" sz="400" dirty="0"/>
          </a:p>
          <a:p>
            <a:r>
              <a:rPr lang="en-US" dirty="0"/>
              <a:t>How is the Annual Evaluation of the Parent and Family Engagement policy conducted?</a:t>
            </a:r>
          </a:p>
          <a:p>
            <a:r>
              <a:rPr lang="en-US" dirty="0"/>
              <a:t>Evaluations need to target 3 key components</a:t>
            </a:r>
          </a:p>
          <a:p>
            <a:pPr lvl="1"/>
            <a:r>
              <a:rPr lang="en-US" dirty="0"/>
              <a:t>1. Barriers</a:t>
            </a:r>
          </a:p>
          <a:p>
            <a:pPr lvl="1"/>
            <a:r>
              <a:rPr lang="en-US" dirty="0"/>
              <a:t>2. Ability to assist learning</a:t>
            </a:r>
          </a:p>
          <a:p>
            <a:pPr lvl="1"/>
            <a:r>
              <a:rPr lang="en-US" dirty="0"/>
              <a:t>3. Successful interactions</a:t>
            </a:r>
          </a:p>
          <a:p>
            <a:endParaRPr lang="en-US" sz="500" dirty="0"/>
          </a:p>
          <a:p>
            <a:r>
              <a:rPr lang="en-US" dirty="0"/>
              <a:t>How can I be involved in all of these things </a:t>
            </a:r>
          </a:p>
          <a:p>
            <a:pPr>
              <a:buNone/>
            </a:pPr>
            <a:r>
              <a:rPr lang="en-US" dirty="0"/>
              <a:t>	I’m learning about?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7BD47A2-08FE-4D8B-A0BD-2742BBD39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1654">
        <p:random/>
      </p:transition>
    </mc:Choice>
    <mc:Fallback xmlns="">
      <p:transition spd="slow" advClick="0" advTm="216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143000"/>
          </a:xfrm>
        </p:spPr>
        <p:txBody>
          <a:bodyPr/>
          <a:lstStyle/>
          <a:p>
            <a:r>
              <a:rPr lang="en-US" sz="3200" dirty="0"/>
              <a:t>What does it mean to be a Title I School?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7620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Being a Title I school means receiving federal funding (Title I dollars) to </a:t>
            </a:r>
            <a:r>
              <a:rPr lang="en-US" sz="2200" u="sng" dirty="0"/>
              <a:t>supplement</a:t>
            </a:r>
            <a:r>
              <a:rPr lang="en-US" sz="2200" dirty="0"/>
              <a:t> the school’s existing programs.  This year the system received $1,210,975. </a:t>
            </a:r>
          </a:p>
          <a:p>
            <a:r>
              <a:rPr lang="en-US" sz="2200" dirty="0"/>
              <a:t>These dollars are used for…</a:t>
            </a:r>
          </a:p>
          <a:p>
            <a:pPr lvl="1"/>
            <a:r>
              <a:rPr lang="en-US" sz="1800" dirty="0"/>
              <a:t>Identifying students experiencing academic difficulties and providing timely assistance to help these student’s meet the State’s challenging content standards.</a:t>
            </a:r>
          </a:p>
          <a:p>
            <a:pPr lvl="1"/>
            <a:r>
              <a:rPr lang="en-US" sz="1800" dirty="0"/>
              <a:t>Purchasing supplemental staff/programs/materials/supplies</a:t>
            </a:r>
          </a:p>
          <a:p>
            <a:pPr lvl="1"/>
            <a:r>
              <a:rPr lang="en-US" sz="1800" dirty="0"/>
              <a:t>Conducting parent and family engagement meetings/trainings/activities</a:t>
            </a:r>
          </a:p>
          <a:p>
            <a:pPr marL="457200" lvl="1" indent="0">
              <a:buNone/>
            </a:pPr>
            <a:endParaRPr lang="en-US" sz="1800" dirty="0"/>
          </a:p>
          <a:p>
            <a:pPr lvl="1">
              <a:buNone/>
            </a:pPr>
            <a:endParaRPr lang="en-US" sz="1000" dirty="0"/>
          </a:p>
          <a:p>
            <a:r>
              <a:rPr lang="en-US" sz="2200" dirty="0"/>
              <a:t>Being a Title I school also means parent and family involvement and knowing their rights under ESSA.  </a:t>
            </a:r>
          </a:p>
          <a:p>
            <a:endParaRPr lang="en-US" sz="2200" dirty="0"/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4245BD5-0CE3-482E-A56C-5CEFCFD9E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7992">
        <p:random/>
      </p:transition>
    </mc:Choice>
    <mc:Fallback xmlns="">
      <p:transition spd="slow" advClick="0" advTm="4799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6172200" cy="1143000"/>
          </a:xfrm>
        </p:spPr>
        <p:txBody>
          <a:bodyPr/>
          <a:lstStyle/>
          <a:p>
            <a:r>
              <a:rPr lang="en-US" sz="3200" dirty="0"/>
              <a:t>What is the 1% set-aside and how are parents involved?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8100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Any LEA with a Title I Allocation exceeding $500,000 is required by law to set aside 1% of it’s Title I allocation for parent and family engagement. </a:t>
            </a:r>
          </a:p>
          <a:p>
            <a:pPr>
              <a:buNone/>
            </a:pPr>
            <a:endParaRPr lang="en-US" sz="500" dirty="0"/>
          </a:p>
          <a:p>
            <a:r>
              <a:rPr lang="en-US" sz="2000" dirty="0"/>
              <a:t>Of that 1%, 10% may be reserved at the LEA for system-wide initiatives related to parent and family engagement.  The remaining 90% must be allocated to all Title I schools in the LEA.  Therefore each Title I school receives its portion of the 90% to implement school-level parent and family engagement with clear expectations and objectives for meaningful involvement. </a:t>
            </a:r>
          </a:p>
          <a:p>
            <a:pPr>
              <a:buNone/>
            </a:pPr>
            <a:endParaRPr lang="en-US" sz="500" dirty="0"/>
          </a:p>
          <a:p>
            <a:r>
              <a:rPr lang="en-US" sz="2000" dirty="0"/>
              <a:t>You, as Title I parents, have the right to be involved in how this money is spent.  </a:t>
            </a: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4ED9DD3-3592-4927-A773-E38CAD61F7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3065">
        <p:random/>
      </p:transition>
    </mc:Choice>
    <mc:Fallback xmlns="">
      <p:transition spd="slow" advClick="0" advTm="3306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6172200" cy="1143000"/>
          </a:xfrm>
        </p:spPr>
        <p:txBody>
          <a:bodyPr/>
          <a:lstStyle/>
          <a:p>
            <a:r>
              <a:rPr lang="en-US" sz="3200" dirty="0"/>
              <a:t>What is the LEA Title I Consolidated Plan?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001000" cy="4800600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The LEA Title I Consolidated Plan addresses how the LEA will use Title I funds throughout the school system .  Topics include:</a:t>
            </a:r>
          </a:p>
          <a:p>
            <a:pPr lvl="1"/>
            <a:r>
              <a:rPr lang="en-US" dirty="0"/>
              <a:t>Student academic assessments </a:t>
            </a:r>
          </a:p>
          <a:p>
            <a:pPr lvl="1"/>
            <a:r>
              <a:rPr lang="en-US" dirty="0"/>
              <a:t>Additional assistance provided struggling students</a:t>
            </a:r>
          </a:p>
          <a:p>
            <a:pPr lvl="1"/>
            <a:r>
              <a:rPr lang="en-US" dirty="0"/>
              <a:t>Coordination and integration of federal funds and programs</a:t>
            </a:r>
          </a:p>
          <a:p>
            <a:pPr lvl="1"/>
            <a:r>
              <a:rPr lang="en-US" dirty="0"/>
              <a:t>School programs including migrant, pre-school, school choice, EL, Homeless, and supplemental educational services as applicable.</a:t>
            </a:r>
          </a:p>
          <a:p>
            <a:pPr lvl="1"/>
            <a:r>
              <a:rPr lang="en-US" dirty="0"/>
              <a:t>Parent and Family Engagement Strategies, which is included in the Parent and Family </a:t>
            </a:r>
            <a:r>
              <a:rPr lang="en-US"/>
              <a:t>Engagement Policy. </a:t>
            </a:r>
            <a:endParaRPr lang="en-US" dirty="0"/>
          </a:p>
          <a:p>
            <a:pPr lvl="1">
              <a:buNone/>
            </a:pPr>
            <a:endParaRPr lang="en-US" sz="500" dirty="0"/>
          </a:p>
          <a:p>
            <a:r>
              <a:rPr lang="en-US" sz="2200" dirty="0"/>
              <a:t>You, as a Title I Parent, have a right to be involved in the development of the LEA Title I Consolidated Plan</a:t>
            </a:r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987A7BB-9B93-4359-B8F4-602B0B928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6418">
        <p:random/>
      </p:transition>
    </mc:Choice>
    <mc:Fallback xmlns="">
      <p:transition spd="slow" advClick="0" advTm="4641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6172200" cy="1143000"/>
          </a:xfrm>
        </p:spPr>
        <p:txBody>
          <a:bodyPr/>
          <a:lstStyle/>
          <a:p>
            <a:r>
              <a:rPr lang="en-US" sz="2800" dirty="0"/>
              <a:t>What is the LEA Parent and Family Engagement Plan?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153400" cy="3962400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This plan addresses how the LEA will implement the parent and family engagement requirements of Every Student Succeeds Act</a:t>
            </a:r>
            <a:r>
              <a:rPr lang="en-US" sz="2200" i="1" dirty="0"/>
              <a:t>.  </a:t>
            </a:r>
            <a:r>
              <a:rPr lang="en-US" sz="2200" dirty="0"/>
              <a:t>It includes…</a:t>
            </a:r>
          </a:p>
          <a:p>
            <a:endParaRPr lang="en-US" sz="500" i="1" dirty="0"/>
          </a:p>
          <a:p>
            <a:pPr lvl="1"/>
            <a:r>
              <a:rPr lang="en-US" sz="1800" dirty="0"/>
              <a:t>The LEA’s expectations for parents and families</a:t>
            </a:r>
          </a:p>
          <a:p>
            <a:pPr lvl="1">
              <a:buNone/>
            </a:pPr>
            <a:endParaRPr lang="en-US" sz="500" dirty="0"/>
          </a:p>
          <a:p>
            <a:pPr lvl="1"/>
            <a:r>
              <a:rPr lang="en-US" sz="1800" dirty="0"/>
              <a:t>How the LEA will involve parents in decision-making</a:t>
            </a:r>
          </a:p>
          <a:p>
            <a:pPr lvl="1">
              <a:buNone/>
            </a:pPr>
            <a:endParaRPr lang="en-US" sz="500" dirty="0"/>
          </a:p>
          <a:p>
            <a:pPr lvl="1"/>
            <a:r>
              <a:rPr lang="en-US" sz="1800" dirty="0"/>
              <a:t>How the LEA will work to build the schools’ and parents’ capacity for strong parental involvement to improve student academic achievement</a:t>
            </a:r>
          </a:p>
          <a:p>
            <a:r>
              <a:rPr lang="en-US" sz="2200" dirty="0"/>
              <a:t>You, as Title I parents, have the right to be involved in the development of this plan.</a:t>
            </a:r>
          </a:p>
          <a:p>
            <a:pPr lvl="1">
              <a:buNone/>
            </a:pPr>
            <a:endParaRPr lang="en-US" sz="1800" dirty="0"/>
          </a:p>
          <a:p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FBE4A4DB-7A13-4CE0-8777-188BB30CE8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3388">
        <p:random/>
      </p:transition>
    </mc:Choice>
    <mc:Fallback xmlns="">
      <p:transition spd="slow" advClick="0" advTm="333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4495800" cy="1143000"/>
          </a:xfrm>
        </p:spPr>
        <p:txBody>
          <a:bodyPr/>
          <a:lstStyle/>
          <a:p>
            <a:r>
              <a:rPr lang="en-US" sz="3200" dirty="0"/>
              <a:t>What is a CIP?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7696200" cy="3611563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The CIP is your school’s Continuous Improvement Plan and includes:</a:t>
            </a:r>
          </a:p>
          <a:p>
            <a:pPr lvl="1"/>
            <a:r>
              <a:rPr lang="en-US" sz="1800" dirty="0"/>
              <a:t>A Needs Assessment and Summary of Data</a:t>
            </a:r>
          </a:p>
          <a:p>
            <a:pPr lvl="1"/>
            <a:r>
              <a:rPr lang="en-US" sz="1800" dirty="0"/>
              <a:t>Goals and Strategies to Address Academic Needs of Students</a:t>
            </a:r>
          </a:p>
          <a:p>
            <a:pPr lvl="1"/>
            <a:r>
              <a:rPr lang="en-US" sz="1800" dirty="0"/>
              <a:t>Professional Development Needs</a:t>
            </a:r>
          </a:p>
          <a:p>
            <a:pPr lvl="1"/>
            <a:r>
              <a:rPr lang="en-US" sz="1800" dirty="0"/>
              <a:t>Coordination of Resources/Comprehensive Budget</a:t>
            </a:r>
          </a:p>
          <a:p>
            <a:pPr lvl="1"/>
            <a:r>
              <a:rPr lang="en-US" sz="1800" dirty="0"/>
              <a:t>The School’s Parent and Family Engagement policy.</a:t>
            </a:r>
          </a:p>
          <a:p>
            <a:pPr lvl="1">
              <a:buNone/>
            </a:pPr>
            <a:endParaRPr lang="en-US" sz="500" dirty="0"/>
          </a:p>
          <a:p>
            <a:r>
              <a:rPr lang="en-US" sz="2200" dirty="0"/>
              <a:t>You, as Title I parents, have the right to be involved in the development of this plan.</a:t>
            </a:r>
          </a:p>
          <a:p>
            <a:pPr lvl="1"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D90C6C9-46A7-4B81-9C8C-424FBBBF8E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650">
        <p:random/>
      </p:transition>
    </mc:Choice>
    <mc:Fallback xmlns="">
      <p:transition spd="slow" advClick="0" advTm="306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1859</TotalTime>
  <Words>1117</Words>
  <Application>Microsoft Office PowerPoint</Application>
  <PresentationFormat>On-screen Show (4:3)</PresentationFormat>
  <Paragraphs>143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Ion</vt:lpstr>
      <vt:lpstr>Welcome to the  Annual Meeting of Title I Parents</vt:lpstr>
      <vt:lpstr>Why are we here?</vt:lpstr>
      <vt:lpstr>What you will learn…</vt:lpstr>
      <vt:lpstr>What you will learn… (Continued)</vt:lpstr>
      <vt:lpstr>What does it mean to be a Title I School?</vt:lpstr>
      <vt:lpstr>What is the 1% set-aside and how are parents involved?</vt:lpstr>
      <vt:lpstr>What is the LEA Title I Consolidated Plan?</vt:lpstr>
      <vt:lpstr>What is the LEA Parent and Family Engagement Plan?</vt:lpstr>
      <vt:lpstr>What is a CIP?</vt:lpstr>
      <vt:lpstr>What’s included in the school’s Parent and Family Engagement Plan</vt:lpstr>
      <vt:lpstr>What is the School-Parent Compact?</vt:lpstr>
      <vt:lpstr>How do I request the qualifications of my child’s teachers?</vt:lpstr>
      <vt:lpstr>How is the evaluation of the  LEA Parent and Family Engagement Policy Conducted?</vt:lpstr>
      <vt:lpstr>Who are the parent leaders at my school?</vt:lpstr>
      <vt:lpstr> </vt:lpstr>
      <vt:lpstr>Use the link below to fill out the acknowledgement form.</vt:lpstr>
    </vt:vector>
  </TitlesOfParts>
  <Company>ALSDE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for Parents</dc:title>
  <dc:creator>judybo</dc:creator>
  <cp:lastModifiedBy>Ruthann Hendon</cp:lastModifiedBy>
  <cp:revision>211</cp:revision>
  <cp:lastPrinted>2017-04-12T13:55:11Z</cp:lastPrinted>
  <dcterms:created xsi:type="dcterms:W3CDTF">2008-12-30T20:58:07Z</dcterms:created>
  <dcterms:modified xsi:type="dcterms:W3CDTF">2021-09-15T19:56:32Z</dcterms:modified>
</cp:coreProperties>
</file>